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6" r:id="rId3"/>
    <p:sldId id="258" r:id="rId4"/>
    <p:sldId id="271" r:id="rId5"/>
    <p:sldId id="277" r:id="rId6"/>
    <p:sldId id="269" r:id="rId7"/>
    <p:sldId id="260" r:id="rId8"/>
    <p:sldId id="265" r:id="rId9"/>
    <p:sldId id="279" r:id="rId10"/>
    <p:sldId id="280" r:id="rId11"/>
    <p:sldId id="281" r:id="rId12"/>
    <p:sldId id="268" r:id="rId13"/>
    <p:sldId id="282" r:id="rId14"/>
    <p:sldId id="259" r:id="rId15"/>
    <p:sldId id="278" r:id="rId16"/>
    <p:sldId id="270" r:id="rId17"/>
    <p:sldId id="26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474"/>
    <p:restoredTop sz="94648"/>
  </p:normalViewPr>
  <p:slideViewPr>
    <p:cSldViewPr snapToGrid="0" snapToObjects="1">
      <p:cViewPr varScale="1">
        <p:scale>
          <a:sx n="99" d="100"/>
          <a:sy n="99" d="100"/>
        </p:scale>
        <p:origin x="208" y="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897EA7-F165-E249-AC24-4A3D8674B087}" type="datetimeFigureOut">
              <a:rPr lang="en-GB" smtClean="0"/>
              <a:t>07/02/2023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79D33-1220-4840-AA8B-0F4FAAF2411F}" type="slidenum">
              <a:rPr lang="en-GB" smtClean="0"/>
              <a:t>‹#›</a:t>
            </a:fld>
            <a:endParaRPr lang="en-GB"/>
          </a:p>
        </p:txBody>
      </p:sp>
    </p:spTree>
    <p:extLst>
      <p:ext uri="{BB962C8B-B14F-4D97-AF65-F5344CB8AC3E}">
        <p14:creationId xmlns:p14="http://schemas.microsoft.com/office/powerpoint/2010/main" val="2137823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Correlation is describing the trend but not the absolute change.</a:t>
            </a:r>
          </a:p>
        </p:txBody>
      </p:sp>
      <p:sp>
        <p:nvSpPr>
          <p:cNvPr id="4" name="Slide Number Placeholder 3"/>
          <p:cNvSpPr>
            <a:spLocks noGrp="1"/>
          </p:cNvSpPr>
          <p:nvPr>
            <p:ph type="sldNum" sz="quarter" idx="5"/>
          </p:nvPr>
        </p:nvSpPr>
        <p:spPr/>
        <p:txBody>
          <a:bodyPr/>
          <a:lstStyle/>
          <a:p>
            <a:fld id="{9F079D33-1220-4840-AA8B-0F4FAAF2411F}" type="slidenum">
              <a:rPr lang="en-GB" smtClean="0"/>
              <a:t>11</a:t>
            </a:fld>
            <a:endParaRPr lang="en-GB"/>
          </a:p>
        </p:txBody>
      </p:sp>
    </p:spTree>
    <p:extLst>
      <p:ext uri="{BB962C8B-B14F-4D97-AF65-F5344CB8AC3E}">
        <p14:creationId xmlns:p14="http://schemas.microsoft.com/office/powerpoint/2010/main" val="1097044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BD2A9-4137-C445-85B2-9E5A1B50C8E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0C901C9A-D08B-A142-AB6D-5B15E11B0E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680451E9-7FFD-1F4E-8B35-1550383A65F2}"/>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35E0AE2F-004E-284F-88F3-A08FD4AE2B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6C31AF-E3E9-704C-8FCA-134E890FECBD}"/>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98458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F8097-C8EF-3B4F-8C59-48A5D845685C}"/>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F0942BBB-DF55-EA4D-BC7F-000CF2CC7A8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076373E-0D82-FD41-B8F0-10B9C2362FAB}"/>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50259936-64B9-5B4A-9DA2-2E99FFA169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A51AA5-8985-DC43-8AD4-53987975E423}"/>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1987444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7CCD9F-7F58-8348-8A7F-C098CC059DB1}"/>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334066BA-AF4C-0A4F-A7C3-DAF702B7FDB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8D57BF4-2185-944B-ABC6-1785AFF21254}"/>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A5E1A33A-0C97-964A-A04B-88987EB5190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FFC5EC-5C4C-4F47-B334-AC51DF809A4B}"/>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4026229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8F63-4F31-3443-BD05-698DE349DFFC}"/>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3771850-6459-5942-A538-354F2840439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11CB533-E5ED-E541-B02C-8B854C4B123E}"/>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633F85FF-0686-A747-A7C7-881639CF98B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4A0A2C4-6F34-924B-A191-44A08E700E9D}"/>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3581020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F4D20-2781-DE4E-95A7-673AD918EA0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3E7260C9-D9E6-2440-B289-CF6491A8D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B4116F3-6601-AD48-ADB9-AE7A211D8376}"/>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368D6C2F-7957-4F47-8048-D4035C8317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990BAC-CC57-DC46-A9FC-D2122FD1696A}"/>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362948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D78E3-1F46-5444-B7AA-D6B30E51D855}"/>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EF6EB0C4-9F2C-2D49-9D3C-450FD80F666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B74C46F8-9F69-154B-BDF8-F7DB76A0981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3085C847-4360-A342-B4B3-7238B95C6E30}"/>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6" name="Footer Placeholder 5">
            <a:extLst>
              <a:ext uri="{FF2B5EF4-FFF2-40B4-BE49-F238E27FC236}">
                <a16:creationId xmlns:a16="http://schemas.microsoft.com/office/drawing/2014/main" id="{2F956C2F-898A-F04C-A8D1-9E9CB77A252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65A06CE-29CA-7741-A14D-DDFD3B7FF1CE}"/>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1615315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B8CC4-D3CC-014D-86FD-B0C533288813}"/>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7E0C8545-AF23-4F41-B22A-6D76450710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C1A2E89-51BC-EF4E-B221-0E708770A5E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A7D5A1F-41C2-A742-8A70-CB25622501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47BCB27-B618-0F4E-9DD7-1DA49FE91A9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243E7F02-4520-2948-8370-972DC9BA4A35}"/>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8" name="Footer Placeholder 7">
            <a:extLst>
              <a:ext uri="{FF2B5EF4-FFF2-40B4-BE49-F238E27FC236}">
                <a16:creationId xmlns:a16="http://schemas.microsoft.com/office/drawing/2014/main" id="{C48F4797-659C-D648-99F8-30A4A3DD317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3ADFE64-619F-E543-9A85-A02529AB9ED6}"/>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1620735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9AB49-22C0-8948-B760-DE5DF549AC0A}"/>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6EE2843F-FAE0-364A-99ED-6865DFF7DF54}"/>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4" name="Footer Placeholder 3">
            <a:extLst>
              <a:ext uri="{FF2B5EF4-FFF2-40B4-BE49-F238E27FC236}">
                <a16:creationId xmlns:a16="http://schemas.microsoft.com/office/drawing/2014/main" id="{7D51A380-0E88-3248-A0EE-79699A9FE99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0DF81C0-F218-0F47-9030-A94D49E54F94}"/>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3828351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0DBAE8-4542-FA42-BAE2-46F2DC28B6C1}"/>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3" name="Footer Placeholder 2">
            <a:extLst>
              <a:ext uri="{FF2B5EF4-FFF2-40B4-BE49-F238E27FC236}">
                <a16:creationId xmlns:a16="http://schemas.microsoft.com/office/drawing/2014/main" id="{FF76E9E4-C465-4744-A566-38C28415C03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503AE5D-4110-B141-9473-F105122AF9B1}"/>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3094818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40815-5212-554F-994F-4FF19CBBF9B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72F952D9-8797-1940-AEB3-0D43A5C5D0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2BE8C122-3D89-014A-B6FB-185EC96EA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D36DADD-5558-EE40-B7DA-859E1D09A53C}"/>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6" name="Footer Placeholder 5">
            <a:extLst>
              <a:ext uri="{FF2B5EF4-FFF2-40B4-BE49-F238E27FC236}">
                <a16:creationId xmlns:a16="http://schemas.microsoft.com/office/drawing/2014/main" id="{F4050548-E683-2E42-A833-853655DC4B5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17D7ECC-25B0-2746-93AE-FE95C073CB6D}"/>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2745235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F5253-6B93-A64C-918E-27CA44310C4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4CA7A0C1-31DD-1D4E-BBC8-B80B9AF81E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F6DF628-04C0-6A4C-90F4-BA78F6005A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15762DA-13FC-E645-B68F-922E16C5A4A6}"/>
              </a:ext>
            </a:extLst>
          </p:cNvPr>
          <p:cNvSpPr>
            <a:spLocks noGrp="1"/>
          </p:cNvSpPr>
          <p:nvPr>
            <p:ph type="dt" sz="half" idx="10"/>
          </p:nvPr>
        </p:nvSpPr>
        <p:spPr/>
        <p:txBody>
          <a:bodyPr/>
          <a:lstStyle/>
          <a:p>
            <a:fld id="{9D7C5EE8-FC57-E847-8FFA-03DADD6D7542}" type="datetimeFigureOut">
              <a:rPr lang="en-GB" smtClean="0"/>
              <a:t>07/02/2023</a:t>
            </a:fld>
            <a:endParaRPr lang="en-GB"/>
          </a:p>
        </p:txBody>
      </p:sp>
      <p:sp>
        <p:nvSpPr>
          <p:cNvPr id="6" name="Footer Placeholder 5">
            <a:extLst>
              <a:ext uri="{FF2B5EF4-FFF2-40B4-BE49-F238E27FC236}">
                <a16:creationId xmlns:a16="http://schemas.microsoft.com/office/drawing/2014/main" id="{EBC3383A-A554-0446-A464-767DDF2BBAD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981B724-FA65-A343-96F6-6C92D1330D52}"/>
              </a:ext>
            </a:extLst>
          </p:cNvPr>
          <p:cNvSpPr>
            <a:spLocks noGrp="1"/>
          </p:cNvSpPr>
          <p:nvPr>
            <p:ph type="sldNum" sz="quarter" idx="12"/>
          </p:nvPr>
        </p:nvSpPr>
        <p:spPr/>
        <p:txBody>
          <a:bodyPr/>
          <a:lstStyle/>
          <a:p>
            <a:fld id="{AF5FB5C8-AF8C-A34F-841B-A050C5D70C02}" type="slidenum">
              <a:rPr lang="en-GB" smtClean="0"/>
              <a:t>‹#›</a:t>
            </a:fld>
            <a:endParaRPr lang="en-GB"/>
          </a:p>
        </p:txBody>
      </p:sp>
    </p:spTree>
    <p:extLst>
      <p:ext uri="{BB962C8B-B14F-4D97-AF65-F5344CB8AC3E}">
        <p14:creationId xmlns:p14="http://schemas.microsoft.com/office/powerpoint/2010/main" val="1519109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8BD2AE-BEBE-FD4D-8306-FC4FD5980C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DFAC265-15F6-BF41-B117-90858D1371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512BE5BA-8233-E24E-ACD6-084BBCC948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C5EE8-FC57-E847-8FFA-03DADD6D7542}" type="datetimeFigureOut">
              <a:rPr lang="en-GB" smtClean="0"/>
              <a:t>07/02/2023</a:t>
            </a:fld>
            <a:endParaRPr lang="en-GB"/>
          </a:p>
        </p:txBody>
      </p:sp>
      <p:sp>
        <p:nvSpPr>
          <p:cNvPr id="5" name="Footer Placeholder 4">
            <a:extLst>
              <a:ext uri="{FF2B5EF4-FFF2-40B4-BE49-F238E27FC236}">
                <a16:creationId xmlns:a16="http://schemas.microsoft.com/office/drawing/2014/main" id="{0E0E1A72-9EB0-0F46-BFA7-0A64BD726D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99C81CD-224E-1542-BD17-B39AC70C48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5FB5C8-AF8C-A34F-841B-A050C5D70C02}" type="slidenum">
              <a:rPr lang="en-GB" smtClean="0"/>
              <a:t>‹#›</a:t>
            </a:fld>
            <a:endParaRPr lang="en-GB"/>
          </a:p>
        </p:txBody>
      </p:sp>
    </p:spTree>
    <p:extLst>
      <p:ext uri="{BB962C8B-B14F-4D97-AF65-F5344CB8AC3E}">
        <p14:creationId xmlns:p14="http://schemas.microsoft.com/office/powerpoint/2010/main" val="1855442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9DF08-B299-9643-80A5-109BD6C7418F}"/>
              </a:ext>
            </a:extLst>
          </p:cNvPr>
          <p:cNvSpPr>
            <a:spLocks noGrp="1"/>
          </p:cNvSpPr>
          <p:nvPr>
            <p:ph type="ctrTitle"/>
          </p:nvPr>
        </p:nvSpPr>
        <p:spPr/>
        <p:txBody>
          <a:bodyPr/>
          <a:lstStyle/>
          <a:p>
            <a:r>
              <a:rPr lang="en-GB" dirty="0"/>
              <a:t>Supervisor update: Month 30</a:t>
            </a:r>
          </a:p>
        </p:txBody>
      </p:sp>
      <p:sp>
        <p:nvSpPr>
          <p:cNvPr id="3" name="Subtitle 2">
            <a:extLst>
              <a:ext uri="{FF2B5EF4-FFF2-40B4-BE49-F238E27FC236}">
                <a16:creationId xmlns:a16="http://schemas.microsoft.com/office/drawing/2014/main" id="{6AD02598-6979-B048-9AA4-1F660A9C6901}"/>
              </a:ext>
            </a:extLst>
          </p:cNvPr>
          <p:cNvSpPr>
            <a:spLocks noGrp="1"/>
          </p:cNvSpPr>
          <p:nvPr>
            <p:ph type="subTitle" idx="1"/>
          </p:nvPr>
        </p:nvSpPr>
        <p:spPr/>
        <p:txBody>
          <a:bodyPr/>
          <a:lstStyle/>
          <a:p>
            <a:r>
              <a:rPr lang="en-GB" dirty="0"/>
              <a:t>David Simons</a:t>
            </a:r>
          </a:p>
        </p:txBody>
      </p:sp>
    </p:spTree>
    <p:extLst>
      <p:ext uri="{BB962C8B-B14F-4D97-AF65-F5344CB8AC3E}">
        <p14:creationId xmlns:p14="http://schemas.microsoft.com/office/powerpoint/2010/main" val="561573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2EE06-EBE7-783D-3986-3A52E7953A3D}"/>
              </a:ext>
            </a:extLst>
          </p:cNvPr>
          <p:cNvSpPr>
            <a:spLocks noGrp="1"/>
          </p:cNvSpPr>
          <p:nvPr>
            <p:ph type="title"/>
          </p:nvPr>
        </p:nvSpPr>
        <p:spPr/>
        <p:txBody>
          <a:bodyPr/>
          <a:lstStyle/>
          <a:p>
            <a:r>
              <a:rPr lang="en-GB" dirty="0"/>
              <a:t>Chapter 3 – Results (2)</a:t>
            </a:r>
          </a:p>
        </p:txBody>
      </p:sp>
      <p:pic>
        <p:nvPicPr>
          <p:cNvPr id="3" name="Picture" descr="Figure 3. Probability of species occurrence across a landuse gradient. The probability of occurrence (\psi), within different landuse types, for the seven small mammal species with more than 10 detections is shown. Each point is the median of the predicted probability of occurrence for a species obtained from the posterior distribution at a trapping grid cell. Predictions were obtained for each of the 1,939 trapping grid cells. The y-axis corresponds to the probability of occurrence (\psi) at that trapping grid cell stratified by landuse type (x-axis and point colour) for each species. The range of points indicates confidence of the modelled estimate for that landuse type. For example the narrow range of probabilities for Mastomys natalensis in forest landuse types (0-13%) is suggestive that the probability of this species occurring within forest settings to be very low. The wide range of probabilities for some species, such as, Praomys spp. in agricultural landuse types, between 0-90% is suggestive that in some agricultural grid cells the probability of occurrence was very low while in others it was very likely to occur.">
            <a:extLst>
              <a:ext uri="{FF2B5EF4-FFF2-40B4-BE49-F238E27FC236}">
                <a16:creationId xmlns:a16="http://schemas.microsoft.com/office/drawing/2014/main" id="{8C835902-3F62-712E-526A-2BE969F97744}"/>
              </a:ext>
            </a:extLst>
          </p:cNvPr>
          <p:cNvPicPr/>
          <p:nvPr/>
        </p:nvPicPr>
        <p:blipFill>
          <a:blip r:embed="rId2"/>
          <a:stretch>
            <a:fillRect/>
          </a:stretch>
        </p:blipFill>
        <p:spPr bwMode="auto">
          <a:xfrm>
            <a:off x="108129" y="1571223"/>
            <a:ext cx="7112894" cy="4921652"/>
          </a:xfrm>
          <a:prstGeom prst="rect">
            <a:avLst/>
          </a:prstGeom>
          <a:noFill/>
          <a:ln w="9525">
            <a:noFill/>
            <a:headEnd/>
            <a:tailEnd/>
          </a:ln>
        </p:spPr>
      </p:pic>
      <p:pic>
        <p:nvPicPr>
          <p:cNvPr id="5" name="Picture" descr="Figure 4. Probability of species occurrence across a land use gradient stratified by rural and peri-urban village study sites. The probability of occurrence (\psi), within different land use types, for the seven small mammal species with more than 10 detections is shown. Each point is the median of the predicted probability of occurrence for a species obtained from the posterior distribution at a trapping grid cell. Predictions were obtained for each of the 1,939 trapping grid cells. The y-axis corresponds to the probability of occurrence (\psi) at that trapping grid cell stratified by both landuse type and whether the trapping grid cell was located in a rural or peri-urban setting (x-axis and point colour) for each species. Mastomys natalensis shows an important difference in the predicted probability of occurrence in village and agricultural landuse types between rural and peri-urban settings, with a greater than 50% decrease between rural and peri-urban settings. Mus musculus shows an inverse pattern where the predicted probability of occupancy is importantly increased in peri-urban settings and remains very low in rural settings.">
            <a:extLst>
              <a:ext uri="{FF2B5EF4-FFF2-40B4-BE49-F238E27FC236}">
                <a16:creationId xmlns:a16="http://schemas.microsoft.com/office/drawing/2014/main" id="{431ADF7C-1744-C27B-6590-73EF33993E22}"/>
              </a:ext>
            </a:extLst>
          </p:cNvPr>
          <p:cNvPicPr/>
          <p:nvPr/>
        </p:nvPicPr>
        <p:blipFill>
          <a:blip r:embed="rId3"/>
          <a:stretch>
            <a:fillRect/>
          </a:stretch>
        </p:blipFill>
        <p:spPr bwMode="auto">
          <a:xfrm>
            <a:off x="7221023" y="1471947"/>
            <a:ext cx="4862848" cy="5020928"/>
          </a:xfrm>
          <a:prstGeom prst="rect">
            <a:avLst/>
          </a:prstGeom>
          <a:noFill/>
          <a:ln w="9525">
            <a:noFill/>
            <a:headEnd/>
            <a:tailEnd/>
          </a:ln>
        </p:spPr>
      </p:pic>
    </p:spTree>
    <p:extLst>
      <p:ext uri="{BB962C8B-B14F-4D97-AF65-F5344CB8AC3E}">
        <p14:creationId xmlns:p14="http://schemas.microsoft.com/office/powerpoint/2010/main" val="2615030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15C55-D1EB-1982-6DEF-955E30901876}"/>
              </a:ext>
            </a:extLst>
          </p:cNvPr>
          <p:cNvSpPr>
            <a:spLocks noGrp="1"/>
          </p:cNvSpPr>
          <p:nvPr>
            <p:ph type="title"/>
          </p:nvPr>
        </p:nvSpPr>
        <p:spPr/>
        <p:txBody>
          <a:bodyPr/>
          <a:lstStyle/>
          <a:p>
            <a:r>
              <a:rPr lang="en-GB" dirty="0"/>
              <a:t>Chapter 3 – Results (3)</a:t>
            </a:r>
          </a:p>
        </p:txBody>
      </p:sp>
      <p:pic>
        <p:nvPicPr>
          <p:cNvPr id="4" name="Picture" descr="Figure 5. Spearman’s rank correlations for the modelled probability of occurrence of species pairs in different landuse types. Positive values (blue shades) represent positive correlation coefficients where an increase in the probability of Species 1 or 2 is associated with an increased probability of Species 1 or 2. Negative values (red shades) represent negative correlation coefficients where an increase in the probability of Species 1 or 2 is associated with a decrease in the probability of Species 1 or 2. Numbers in bold typeface and indicated with an asterisk () are statistically significant at a level of p* &lt;= 0.005. Grey tiles are used where no detections of the species pair in the landuse type were observed in the underlying data informing the model and so were not considered for this analysis to limit inference from limited data.">
            <a:extLst>
              <a:ext uri="{FF2B5EF4-FFF2-40B4-BE49-F238E27FC236}">
                <a16:creationId xmlns:a16="http://schemas.microsoft.com/office/drawing/2014/main" id="{DF9690F6-EF60-44B6-0050-8D50BA28D4A3}"/>
              </a:ext>
            </a:extLst>
          </p:cNvPr>
          <p:cNvPicPr/>
          <p:nvPr/>
        </p:nvPicPr>
        <p:blipFill>
          <a:blip r:embed="rId3"/>
          <a:stretch>
            <a:fillRect/>
          </a:stretch>
        </p:blipFill>
        <p:spPr bwMode="auto">
          <a:xfrm>
            <a:off x="6359279" y="0"/>
            <a:ext cx="4394581" cy="6882886"/>
          </a:xfrm>
          <a:prstGeom prst="rect">
            <a:avLst/>
          </a:prstGeom>
          <a:noFill/>
          <a:ln w="9525">
            <a:noFill/>
            <a:headEnd/>
            <a:tailEnd/>
          </a:ln>
        </p:spPr>
      </p:pic>
    </p:spTree>
    <p:extLst>
      <p:ext uri="{BB962C8B-B14F-4D97-AF65-F5344CB8AC3E}">
        <p14:creationId xmlns:p14="http://schemas.microsoft.com/office/powerpoint/2010/main" val="2311084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9046-829F-1B43-A28C-6946B42307B5}"/>
              </a:ext>
            </a:extLst>
          </p:cNvPr>
          <p:cNvSpPr>
            <a:spLocks noGrp="1"/>
          </p:cNvSpPr>
          <p:nvPr>
            <p:ph type="title"/>
          </p:nvPr>
        </p:nvSpPr>
        <p:spPr/>
        <p:txBody>
          <a:bodyPr/>
          <a:lstStyle/>
          <a:p>
            <a:r>
              <a:rPr lang="en-GB" dirty="0"/>
              <a:t>Chapter 4</a:t>
            </a:r>
          </a:p>
        </p:txBody>
      </p:sp>
      <p:sp>
        <p:nvSpPr>
          <p:cNvPr id="3" name="Content Placeholder 2">
            <a:extLst>
              <a:ext uri="{FF2B5EF4-FFF2-40B4-BE49-F238E27FC236}">
                <a16:creationId xmlns:a16="http://schemas.microsoft.com/office/drawing/2014/main" id="{4C2CE4B8-E9EE-BE46-BEFB-E620C02D1525}"/>
              </a:ext>
            </a:extLst>
          </p:cNvPr>
          <p:cNvSpPr>
            <a:spLocks noGrp="1"/>
          </p:cNvSpPr>
          <p:nvPr>
            <p:ph idx="1"/>
          </p:nvPr>
        </p:nvSpPr>
        <p:spPr/>
        <p:txBody>
          <a:bodyPr>
            <a:normAutofit/>
          </a:bodyPr>
          <a:lstStyle/>
          <a:p>
            <a:pPr>
              <a:spcBef>
                <a:spcPts val="900"/>
              </a:spcBef>
              <a:spcAft>
                <a:spcPts val="900"/>
              </a:spcAft>
            </a:pPr>
            <a:r>
              <a:rPr lang="en-US" dirty="0">
                <a:effectLst/>
                <a:latin typeface="Calibri" panose="020F0502020204030204" pitchFamily="34" charset="0"/>
                <a:ea typeface="Cambria" panose="02040503050406030204" pitchFamily="18" charset="0"/>
                <a:cs typeface="Calibri" panose="020F0502020204030204" pitchFamily="34" charset="0"/>
              </a:rPr>
              <a:t>Produce potential contact networks of rodents in a Lassa fever endemic region.</a:t>
            </a:r>
          </a:p>
          <a:p>
            <a:pPr>
              <a:spcBef>
                <a:spcPts val="900"/>
              </a:spcBef>
              <a:spcAft>
                <a:spcPts val="900"/>
              </a:spcAft>
            </a:pPr>
            <a:r>
              <a:rPr lang="en-US" dirty="0">
                <a:latin typeface="Calibri" panose="020F0502020204030204" pitchFamily="34" charset="0"/>
                <a:ea typeface="Cambria" panose="02040503050406030204" pitchFamily="18" charset="0"/>
                <a:cs typeface="Calibri" panose="020F0502020204030204" pitchFamily="34" charset="0"/>
              </a:rPr>
              <a:t>First, are rodent contact networks densest in areas of human habitation?</a:t>
            </a:r>
          </a:p>
          <a:p>
            <a:pPr>
              <a:spcBef>
                <a:spcPts val="900"/>
              </a:spcBef>
              <a:spcAft>
                <a:spcPts val="900"/>
              </a:spcAft>
            </a:pPr>
            <a:r>
              <a:rPr lang="en-US" dirty="0">
                <a:effectLst/>
                <a:latin typeface="Calibri" panose="020F0502020204030204" pitchFamily="34" charset="0"/>
                <a:ea typeface="Cambria" panose="02040503050406030204" pitchFamily="18" charset="0"/>
                <a:cs typeface="Calibri" panose="020F0502020204030204" pitchFamily="34" charset="0"/>
              </a:rPr>
              <a:t>Second, how do contact networks vary in different </a:t>
            </a:r>
            <a:r>
              <a:rPr lang="en-US" dirty="0" err="1">
                <a:effectLst/>
                <a:latin typeface="Calibri" panose="020F0502020204030204" pitchFamily="34" charset="0"/>
                <a:ea typeface="Cambria" panose="02040503050406030204" pitchFamily="18" charset="0"/>
                <a:cs typeface="Calibri" panose="020F0502020204030204" pitchFamily="34" charset="0"/>
              </a:rPr>
              <a:t>landuse</a:t>
            </a:r>
            <a:r>
              <a:rPr lang="en-US" dirty="0">
                <a:effectLst/>
                <a:latin typeface="Calibri" panose="020F0502020204030204" pitchFamily="34" charset="0"/>
                <a:ea typeface="Cambria" panose="02040503050406030204" pitchFamily="18" charset="0"/>
                <a:cs typeface="Calibri" panose="020F0502020204030204" pitchFamily="34" charset="0"/>
              </a:rPr>
              <a:t> settings?</a:t>
            </a:r>
          </a:p>
          <a:p>
            <a:pPr>
              <a:spcBef>
                <a:spcPts val="900"/>
              </a:spcBef>
              <a:spcAft>
                <a:spcPts val="900"/>
              </a:spcAft>
            </a:pPr>
            <a:r>
              <a:rPr lang="en-US" dirty="0">
                <a:latin typeface="Calibri" panose="020F0502020204030204" pitchFamily="34" charset="0"/>
                <a:ea typeface="Cambria" panose="02040503050406030204" pitchFamily="18" charset="0"/>
                <a:cs typeface="Calibri" panose="020F0502020204030204" pitchFamily="34" charset="0"/>
              </a:rPr>
              <a:t>Third, do </a:t>
            </a:r>
            <a:r>
              <a:rPr lang="en-US" i="1" dirty="0" err="1">
                <a:latin typeface="Calibri" panose="020F0502020204030204" pitchFamily="34" charset="0"/>
                <a:ea typeface="Cambria" panose="02040503050406030204" pitchFamily="18" charset="0"/>
                <a:cs typeface="Calibri" panose="020F0502020204030204" pitchFamily="34" charset="0"/>
              </a:rPr>
              <a:t>Mastomys</a:t>
            </a:r>
            <a:r>
              <a:rPr lang="en-US" i="1" dirty="0">
                <a:latin typeface="Calibri" panose="020F0502020204030204" pitchFamily="34" charset="0"/>
                <a:ea typeface="Cambria" panose="02040503050406030204" pitchFamily="18" charset="0"/>
                <a:cs typeface="Calibri" panose="020F0502020204030204" pitchFamily="34" charset="0"/>
              </a:rPr>
              <a:t> </a:t>
            </a:r>
            <a:r>
              <a:rPr lang="en-US" i="1" dirty="0" err="1">
                <a:latin typeface="Calibri" panose="020F0502020204030204" pitchFamily="34" charset="0"/>
                <a:ea typeface="Cambria" panose="02040503050406030204" pitchFamily="18" charset="0"/>
                <a:cs typeface="Calibri" panose="020F0502020204030204" pitchFamily="34" charset="0"/>
              </a:rPr>
              <a:t>natalensis</a:t>
            </a:r>
            <a:r>
              <a:rPr lang="en-US" dirty="0">
                <a:latin typeface="Calibri" panose="020F0502020204030204" pitchFamily="34" charset="0"/>
                <a:ea typeface="Cambria" panose="02040503050406030204" pitchFamily="18" charset="0"/>
                <a:cs typeface="Calibri" panose="020F0502020204030204" pitchFamily="34" charset="0"/>
              </a:rPr>
              <a:t> contact rates among individuals of the same species and other species occur at different rates?</a:t>
            </a:r>
            <a:endParaRPr lang="en-GB" dirty="0">
              <a:effectLst/>
              <a:latin typeface="Calibri" panose="020F0502020204030204" pitchFamily="34"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3333797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calendar&#10;&#10;Description automatically generated">
            <a:extLst>
              <a:ext uri="{FF2B5EF4-FFF2-40B4-BE49-F238E27FC236}">
                <a16:creationId xmlns:a16="http://schemas.microsoft.com/office/drawing/2014/main" id="{9A3624B7-ED72-772B-7789-6EA60FB06090}"/>
              </a:ext>
            </a:extLst>
          </p:cNvPr>
          <p:cNvPicPr>
            <a:picLocks noChangeAspect="1"/>
          </p:cNvPicPr>
          <p:nvPr/>
        </p:nvPicPr>
        <p:blipFill>
          <a:blip r:embed="rId2"/>
          <a:stretch>
            <a:fillRect/>
          </a:stretch>
        </p:blipFill>
        <p:spPr>
          <a:xfrm>
            <a:off x="134149" y="1920797"/>
            <a:ext cx="5826179" cy="4351393"/>
          </a:xfrm>
          <a:prstGeom prst="rect">
            <a:avLst/>
          </a:prstGeom>
        </p:spPr>
      </p:pic>
      <p:pic>
        <p:nvPicPr>
          <p:cNvPr id="5" name="Picture 4" descr="Graphical user interface&#10;&#10;Description automatically generated with medium confidence">
            <a:extLst>
              <a:ext uri="{FF2B5EF4-FFF2-40B4-BE49-F238E27FC236}">
                <a16:creationId xmlns:a16="http://schemas.microsoft.com/office/drawing/2014/main" id="{A3F853FB-7B8E-AD38-9DB7-9A2B5544B71A}"/>
              </a:ext>
            </a:extLst>
          </p:cNvPr>
          <p:cNvPicPr>
            <a:picLocks noChangeAspect="1"/>
          </p:cNvPicPr>
          <p:nvPr/>
        </p:nvPicPr>
        <p:blipFill>
          <a:blip r:embed="rId3"/>
          <a:stretch>
            <a:fillRect/>
          </a:stretch>
        </p:blipFill>
        <p:spPr>
          <a:xfrm>
            <a:off x="6094476" y="585810"/>
            <a:ext cx="5686380" cy="5686380"/>
          </a:xfrm>
          <a:prstGeom prst="rect">
            <a:avLst/>
          </a:prstGeom>
        </p:spPr>
      </p:pic>
      <p:sp>
        <p:nvSpPr>
          <p:cNvPr id="2" name="Title 1">
            <a:extLst>
              <a:ext uri="{FF2B5EF4-FFF2-40B4-BE49-F238E27FC236}">
                <a16:creationId xmlns:a16="http://schemas.microsoft.com/office/drawing/2014/main" id="{DE859046-829F-1B43-A28C-6946B42307B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Chapter 4</a:t>
            </a:r>
          </a:p>
        </p:txBody>
      </p:sp>
    </p:spTree>
    <p:extLst>
      <p:ext uri="{BB962C8B-B14F-4D97-AF65-F5344CB8AC3E}">
        <p14:creationId xmlns:p14="http://schemas.microsoft.com/office/powerpoint/2010/main" val="861277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8CA60-2CAF-A24B-B92A-3D2C63EBE860}"/>
              </a:ext>
            </a:extLst>
          </p:cNvPr>
          <p:cNvSpPr>
            <a:spLocks noGrp="1"/>
          </p:cNvSpPr>
          <p:nvPr>
            <p:ph type="title"/>
          </p:nvPr>
        </p:nvSpPr>
        <p:spPr/>
        <p:txBody>
          <a:bodyPr/>
          <a:lstStyle/>
          <a:p>
            <a:r>
              <a:rPr lang="en-GB" dirty="0"/>
              <a:t>Immediate next steps</a:t>
            </a:r>
          </a:p>
        </p:txBody>
      </p:sp>
      <p:sp>
        <p:nvSpPr>
          <p:cNvPr id="3" name="Content Placeholder 2">
            <a:extLst>
              <a:ext uri="{FF2B5EF4-FFF2-40B4-BE49-F238E27FC236}">
                <a16:creationId xmlns:a16="http://schemas.microsoft.com/office/drawing/2014/main" id="{5B35BADF-6253-1043-9391-6B0530076C27}"/>
              </a:ext>
            </a:extLst>
          </p:cNvPr>
          <p:cNvSpPr>
            <a:spLocks noGrp="1"/>
          </p:cNvSpPr>
          <p:nvPr>
            <p:ph idx="1"/>
          </p:nvPr>
        </p:nvSpPr>
        <p:spPr/>
        <p:txBody>
          <a:bodyPr>
            <a:normAutofit/>
          </a:bodyPr>
          <a:lstStyle/>
          <a:p>
            <a:r>
              <a:rPr lang="en-GB" dirty="0"/>
              <a:t>Chapter 3:</a:t>
            </a:r>
          </a:p>
          <a:p>
            <a:pPr lvl="1"/>
            <a:r>
              <a:rPr lang="en-GB" dirty="0"/>
              <a:t>Await final species level data and recompile</a:t>
            </a:r>
          </a:p>
          <a:p>
            <a:pPr lvl="1"/>
            <a:r>
              <a:rPr lang="en-GB" dirty="0"/>
              <a:t>Incorporate supervisors comments</a:t>
            </a:r>
          </a:p>
          <a:p>
            <a:r>
              <a:rPr lang="en-GB" dirty="0"/>
              <a:t>Chapter 4:</a:t>
            </a:r>
          </a:p>
          <a:p>
            <a:pPr lvl="1"/>
            <a:r>
              <a:rPr lang="en-GB" dirty="0"/>
              <a:t>Finalise analysis plan</a:t>
            </a:r>
          </a:p>
          <a:p>
            <a:pPr lvl="1"/>
            <a:r>
              <a:rPr lang="en-GB" dirty="0"/>
              <a:t>Write up draft for supervisors prior to next meeting</a:t>
            </a:r>
          </a:p>
          <a:p>
            <a:pPr lvl="1"/>
            <a:r>
              <a:rPr lang="en-GB" dirty="0"/>
              <a:t>Further ELISA kits/reagents to SL</a:t>
            </a:r>
          </a:p>
        </p:txBody>
      </p:sp>
    </p:spTree>
    <p:extLst>
      <p:ext uri="{BB962C8B-B14F-4D97-AF65-F5344CB8AC3E}">
        <p14:creationId xmlns:p14="http://schemas.microsoft.com/office/powerpoint/2010/main" val="3016523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6BE24-3D9F-C00A-B118-22F13E790BFF}"/>
              </a:ext>
            </a:extLst>
          </p:cNvPr>
          <p:cNvSpPr>
            <a:spLocks noGrp="1"/>
          </p:cNvSpPr>
          <p:nvPr>
            <p:ph type="title"/>
          </p:nvPr>
        </p:nvSpPr>
        <p:spPr/>
        <p:txBody>
          <a:bodyPr/>
          <a:lstStyle/>
          <a:p>
            <a:r>
              <a:rPr lang="en-GB" dirty="0"/>
              <a:t>Thesis Research Questions</a:t>
            </a:r>
          </a:p>
        </p:txBody>
      </p:sp>
      <p:sp>
        <p:nvSpPr>
          <p:cNvPr id="3" name="Content Placeholder 2">
            <a:extLst>
              <a:ext uri="{FF2B5EF4-FFF2-40B4-BE49-F238E27FC236}">
                <a16:creationId xmlns:a16="http://schemas.microsoft.com/office/drawing/2014/main" id="{7753339D-115C-6124-5D64-77FA908ADA4B}"/>
              </a:ext>
            </a:extLst>
          </p:cNvPr>
          <p:cNvSpPr>
            <a:spLocks noGrp="1"/>
          </p:cNvSpPr>
          <p:nvPr>
            <p:ph idx="1"/>
          </p:nvPr>
        </p:nvSpPr>
        <p:spPr/>
        <p:txBody>
          <a:bodyPr>
            <a:normAutofit fontScale="85000" lnSpcReduction="20000"/>
          </a:bodyPr>
          <a:lstStyle/>
          <a:p>
            <a:r>
              <a:rPr lang="en-GB" dirty="0"/>
              <a:t>Overarching question is about the role of the natural environment on rodent ecology and the impact this may have on the risk of Lassa fever </a:t>
            </a:r>
            <a:r>
              <a:rPr lang="en-GB" dirty="0" err="1"/>
              <a:t>spillover</a:t>
            </a:r>
            <a:r>
              <a:rPr lang="en-GB" dirty="0"/>
              <a:t> events into human populations in endemic areas.</a:t>
            </a:r>
          </a:p>
          <a:p>
            <a:r>
              <a:rPr lang="en-GB" dirty="0"/>
              <a:t>The first study was designed to understand the current scope of studies of rodent ecology for zoonotic diseases in West Africa. We asked whether current studies are biased towards particular geographic locations, rodent host species and pathogens.</a:t>
            </a:r>
          </a:p>
          <a:p>
            <a:r>
              <a:rPr lang="en-GB" dirty="0"/>
              <a:t>The second study asked whether rodents in a Lassa fever endemic region are distributed along </a:t>
            </a:r>
            <a:r>
              <a:rPr lang="en-GB" dirty="0" err="1"/>
              <a:t>landuse</a:t>
            </a:r>
            <a:r>
              <a:rPr lang="en-GB" dirty="0"/>
              <a:t> gradients and whether all settings would be likely to contribute the same risk of Lassa fever </a:t>
            </a:r>
            <a:r>
              <a:rPr lang="en-GB" dirty="0" err="1"/>
              <a:t>spillover</a:t>
            </a:r>
            <a:r>
              <a:rPr lang="en-GB" dirty="0"/>
              <a:t>.</a:t>
            </a:r>
          </a:p>
          <a:p>
            <a:r>
              <a:rPr lang="en-GB" dirty="0"/>
              <a:t>The third study asked whether rodents in these settings are equally likely to come into contact with rodents of the same or different species. This could be important when trying to understand how LASV transmits among these rodent networks.</a:t>
            </a:r>
          </a:p>
        </p:txBody>
      </p:sp>
    </p:spTree>
    <p:extLst>
      <p:ext uri="{BB962C8B-B14F-4D97-AF65-F5344CB8AC3E}">
        <p14:creationId xmlns:p14="http://schemas.microsoft.com/office/powerpoint/2010/main" val="2519104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0B648-B05C-18B7-E7FE-5F97215EF8E1}"/>
              </a:ext>
            </a:extLst>
          </p:cNvPr>
          <p:cNvSpPr>
            <a:spLocks noGrp="1"/>
          </p:cNvSpPr>
          <p:nvPr>
            <p:ph type="title"/>
          </p:nvPr>
        </p:nvSpPr>
        <p:spPr/>
        <p:txBody>
          <a:bodyPr/>
          <a:lstStyle/>
          <a:p>
            <a:r>
              <a:rPr lang="en-GB" dirty="0"/>
              <a:t>Thesis aims</a:t>
            </a:r>
          </a:p>
        </p:txBody>
      </p:sp>
      <p:sp>
        <p:nvSpPr>
          <p:cNvPr id="3" name="Content Placeholder 2">
            <a:extLst>
              <a:ext uri="{FF2B5EF4-FFF2-40B4-BE49-F238E27FC236}">
                <a16:creationId xmlns:a16="http://schemas.microsoft.com/office/drawing/2014/main" id="{55427505-BBEF-18C0-EAE1-E156C771250F}"/>
              </a:ext>
            </a:extLst>
          </p:cNvPr>
          <p:cNvSpPr>
            <a:spLocks noGrp="1"/>
          </p:cNvSpPr>
          <p:nvPr>
            <p:ph idx="1"/>
          </p:nvPr>
        </p:nvSpPr>
        <p:spPr/>
        <p:txBody>
          <a:bodyPr>
            <a:normAutofit fontScale="62500" lnSpcReduction="20000"/>
          </a:bodyPr>
          <a:lstStyle/>
          <a:p>
            <a:r>
              <a:rPr lang="en-GB" dirty="0"/>
              <a:t>The first aim of this thesis is to synthesise information on rodent and pathogen sampling from rodent trapping studies across West Africa to quantify the biases in currently available data. I hypothesise that rodent and pathogen sampling is spatially and taxonomically biased which will have implications on inference able to be drawn from currently available data about the hazard of zoonosis </a:t>
            </a:r>
            <a:r>
              <a:rPr lang="en-GB" dirty="0" err="1"/>
              <a:t>spillover</a:t>
            </a:r>
            <a:r>
              <a:rPr lang="en-GB" dirty="0"/>
              <a:t> risk across the region. I test the null hypothesis that rodent and pathogen sampling is conducted randomly in space across the region and propose an alternative hypothesis that rodent sampling is spatially clustered. I describe the occurrence of known and potential hosts of zoonosis from presence and absence data and compare this to currently available resources and produce host-pathogen associations from these data.</a:t>
            </a:r>
          </a:p>
          <a:p>
            <a:r>
              <a:rPr lang="en-GB" dirty="0"/>
              <a:t>The second aim of this thesis is to investigate the association of rodent species diversity and </a:t>
            </a:r>
            <a:r>
              <a:rPr lang="en-GB" dirty="0" err="1"/>
              <a:t>landuse</a:t>
            </a:r>
            <a:r>
              <a:rPr lang="en-GB" dirty="0"/>
              <a:t> type in a Lassa fever endemic region of Eastern Sierra Leone. I hypothesise that known hosts of Lassa fever occur preferentially in human dominated </a:t>
            </a:r>
            <a:r>
              <a:rPr lang="en-GB" dirty="0" err="1"/>
              <a:t>landuse</a:t>
            </a:r>
            <a:r>
              <a:rPr lang="en-GB" dirty="0"/>
              <a:t> types with higher rodent species diversity in less disturbed </a:t>
            </a:r>
            <a:r>
              <a:rPr lang="en-GB" dirty="0" err="1"/>
              <a:t>landuse</a:t>
            </a:r>
            <a:r>
              <a:rPr lang="en-GB" dirty="0"/>
              <a:t> types. I test the null hypothesis that the probability of occurrence of rodent species does not change across </a:t>
            </a:r>
            <a:r>
              <a:rPr lang="en-GB" dirty="0" err="1"/>
              <a:t>landuse</a:t>
            </a:r>
            <a:r>
              <a:rPr lang="en-GB" dirty="0"/>
              <a:t> types and propose an alternative hypothesis that hosts of Lassa fever have a higher probability of occurrence in human dominated </a:t>
            </a:r>
            <a:r>
              <a:rPr lang="en-GB" dirty="0" err="1"/>
              <a:t>landuse</a:t>
            </a:r>
            <a:r>
              <a:rPr lang="en-GB" dirty="0"/>
              <a:t> types. </a:t>
            </a:r>
          </a:p>
          <a:p>
            <a:r>
              <a:rPr lang="en-GB" dirty="0"/>
              <a:t>The final aim of this thesis is to recreate Lassa fever transmission networks among rodent species. Using rodent trapping data we construct potential contact networks of the resident rodent species and calculate the probability of contact among and between individuals of different species. We test the null hypothesis that rodent contacts are not structured and that within a </a:t>
            </a:r>
            <a:r>
              <a:rPr lang="en-GB" dirty="0" err="1"/>
              <a:t>landuse</a:t>
            </a:r>
            <a:r>
              <a:rPr lang="en-GB" dirty="0"/>
              <a:t> setting all species are equally likely to come into contact with each and propose an alternative hypothesis that rodent contacts are structured with individuals more likely to come into contact with members of the same species.</a:t>
            </a:r>
          </a:p>
        </p:txBody>
      </p:sp>
    </p:spTree>
    <p:extLst>
      <p:ext uri="{BB962C8B-B14F-4D97-AF65-F5344CB8AC3E}">
        <p14:creationId xmlns:p14="http://schemas.microsoft.com/office/powerpoint/2010/main" val="2390603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C793E-215F-4445-B012-3E4856881AA2}"/>
              </a:ext>
            </a:extLst>
          </p:cNvPr>
          <p:cNvSpPr>
            <a:spLocks noGrp="1"/>
          </p:cNvSpPr>
          <p:nvPr>
            <p:ph type="title"/>
          </p:nvPr>
        </p:nvSpPr>
        <p:spPr/>
        <p:txBody>
          <a:bodyPr/>
          <a:lstStyle/>
          <a:p>
            <a:r>
              <a:rPr lang="en-GB" dirty="0"/>
              <a:t>Potential issues and mitigations</a:t>
            </a:r>
          </a:p>
        </p:txBody>
      </p:sp>
      <p:sp>
        <p:nvSpPr>
          <p:cNvPr id="3" name="Content Placeholder 2">
            <a:extLst>
              <a:ext uri="{FF2B5EF4-FFF2-40B4-BE49-F238E27FC236}">
                <a16:creationId xmlns:a16="http://schemas.microsoft.com/office/drawing/2014/main" id="{A8A66439-F991-2542-9F8F-E5C07A1DE0AF}"/>
              </a:ext>
            </a:extLst>
          </p:cNvPr>
          <p:cNvSpPr>
            <a:spLocks noGrp="1"/>
          </p:cNvSpPr>
          <p:nvPr>
            <p:ph idx="1"/>
          </p:nvPr>
        </p:nvSpPr>
        <p:spPr/>
        <p:txBody>
          <a:bodyPr>
            <a:normAutofit/>
          </a:bodyPr>
          <a:lstStyle/>
          <a:p>
            <a:r>
              <a:rPr lang="en-GB" dirty="0"/>
              <a:t>Chapter 2:</a:t>
            </a:r>
          </a:p>
          <a:p>
            <a:pPr lvl="1"/>
            <a:r>
              <a:rPr lang="en-GB" dirty="0"/>
              <a:t>Nil</a:t>
            </a:r>
          </a:p>
          <a:p>
            <a:r>
              <a:rPr lang="en-GB" dirty="0"/>
              <a:t>Chapter 3: </a:t>
            </a:r>
          </a:p>
          <a:p>
            <a:pPr lvl="1"/>
            <a:r>
              <a:rPr lang="en-GB" dirty="0"/>
              <a:t>Issue 1: Sequencing of processed DNA</a:t>
            </a:r>
          </a:p>
          <a:p>
            <a:pPr lvl="2"/>
            <a:r>
              <a:rPr lang="en-GB" dirty="0"/>
              <a:t>Should be minimal risk</a:t>
            </a:r>
          </a:p>
          <a:p>
            <a:r>
              <a:rPr lang="en-GB" dirty="0"/>
              <a:t>Chapter 4: </a:t>
            </a:r>
          </a:p>
          <a:p>
            <a:pPr lvl="1"/>
            <a:r>
              <a:rPr lang="en-GB" dirty="0"/>
              <a:t>Issue 1: Low seroprevalence may limit between species or between habitat inferential statistics (i.e. low statistical power)</a:t>
            </a:r>
          </a:p>
          <a:p>
            <a:pPr lvl="2"/>
            <a:r>
              <a:rPr lang="en-GB" dirty="0"/>
              <a:t>Mitigation: May have to limit to description of risk of </a:t>
            </a:r>
            <a:r>
              <a:rPr lang="en-GB" i="1" dirty="0"/>
              <a:t>Lassa </a:t>
            </a:r>
            <a:r>
              <a:rPr lang="en-GB" i="1" dirty="0" err="1"/>
              <a:t>mammarenavirus</a:t>
            </a:r>
            <a:r>
              <a:rPr lang="en-GB" dirty="0"/>
              <a:t> infection </a:t>
            </a:r>
          </a:p>
        </p:txBody>
      </p:sp>
    </p:spTree>
    <p:extLst>
      <p:ext uri="{BB962C8B-B14F-4D97-AF65-F5344CB8AC3E}">
        <p14:creationId xmlns:p14="http://schemas.microsoft.com/office/powerpoint/2010/main" val="1691871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31B70-34B9-1663-7485-16F77B7FD123}"/>
              </a:ext>
            </a:extLst>
          </p:cNvPr>
          <p:cNvSpPr>
            <a:spLocks noGrp="1"/>
          </p:cNvSpPr>
          <p:nvPr>
            <p:ph type="title"/>
          </p:nvPr>
        </p:nvSpPr>
        <p:spPr/>
        <p:txBody>
          <a:bodyPr/>
          <a:lstStyle/>
          <a:p>
            <a:r>
              <a:rPr lang="en-GB" dirty="0"/>
              <a:t>Meeting plan</a:t>
            </a:r>
          </a:p>
        </p:txBody>
      </p:sp>
      <p:sp>
        <p:nvSpPr>
          <p:cNvPr id="3" name="Content Placeholder 2">
            <a:extLst>
              <a:ext uri="{FF2B5EF4-FFF2-40B4-BE49-F238E27FC236}">
                <a16:creationId xmlns:a16="http://schemas.microsoft.com/office/drawing/2014/main" id="{F6622B3F-E41E-AA5D-538C-E964C3B8F386}"/>
              </a:ext>
            </a:extLst>
          </p:cNvPr>
          <p:cNvSpPr>
            <a:spLocks noGrp="1"/>
          </p:cNvSpPr>
          <p:nvPr>
            <p:ph idx="1"/>
          </p:nvPr>
        </p:nvSpPr>
        <p:spPr/>
        <p:txBody>
          <a:bodyPr/>
          <a:lstStyle/>
          <a:p>
            <a:r>
              <a:rPr lang="en-GB" dirty="0"/>
              <a:t>Review of timeline</a:t>
            </a:r>
          </a:p>
          <a:p>
            <a:r>
              <a:rPr lang="en-GB" dirty="0"/>
              <a:t>Update on lab work and data collection</a:t>
            </a:r>
          </a:p>
          <a:p>
            <a:r>
              <a:rPr lang="en-GB" dirty="0"/>
              <a:t>Update on progress Chapters 2, 3 and 4</a:t>
            </a:r>
          </a:p>
          <a:p>
            <a:r>
              <a:rPr lang="en-GB" dirty="0"/>
              <a:t>Update on finances</a:t>
            </a:r>
          </a:p>
          <a:p>
            <a:r>
              <a:rPr lang="en-GB" dirty="0"/>
              <a:t>Discussion around aims and objectives of the thesis and the narrative of the thesis (when Kate joins)</a:t>
            </a:r>
          </a:p>
          <a:p>
            <a:r>
              <a:rPr lang="en-GB" dirty="0"/>
              <a:t>Current outline of the introduction</a:t>
            </a:r>
          </a:p>
          <a:p>
            <a:endParaRPr lang="en-GB" dirty="0"/>
          </a:p>
          <a:p>
            <a:endParaRPr lang="en-GB" dirty="0"/>
          </a:p>
        </p:txBody>
      </p:sp>
    </p:spTree>
    <p:extLst>
      <p:ext uri="{BB962C8B-B14F-4D97-AF65-F5344CB8AC3E}">
        <p14:creationId xmlns:p14="http://schemas.microsoft.com/office/powerpoint/2010/main" val="1430395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E74E7B5-A1FD-3742-37E4-31A1FAB64EB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90941" y="0"/>
            <a:ext cx="5909870" cy="6894848"/>
          </a:xfrm>
          <a:prstGeom prst="rect">
            <a:avLst/>
          </a:prstGeom>
        </p:spPr>
      </p:pic>
    </p:spTree>
    <p:extLst>
      <p:ext uri="{BB962C8B-B14F-4D97-AF65-F5344CB8AC3E}">
        <p14:creationId xmlns:p14="http://schemas.microsoft.com/office/powerpoint/2010/main" val="4266782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31B70-34B9-1663-7485-16F77B7FD123}"/>
              </a:ext>
            </a:extLst>
          </p:cNvPr>
          <p:cNvSpPr>
            <a:spLocks noGrp="1"/>
          </p:cNvSpPr>
          <p:nvPr>
            <p:ph type="title"/>
          </p:nvPr>
        </p:nvSpPr>
        <p:spPr/>
        <p:txBody>
          <a:bodyPr/>
          <a:lstStyle/>
          <a:p>
            <a:r>
              <a:rPr lang="en-GB" dirty="0"/>
              <a:t>Rodent trapping</a:t>
            </a:r>
          </a:p>
        </p:txBody>
      </p:sp>
      <p:sp>
        <p:nvSpPr>
          <p:cNvPr id="3" name="Content Placeholder 2">
            <a:extLst>
              <a:ext uri="{FF2B5EF4-FFF2-40B4-BE49-F238E27FC236}">
                <a16:creationId xmlns:a16="http://schemas.microsoft.com/office/drawing/2014/main" id="{F6622B3F-E41E-AA5D-538C-E964C3B8F386}"/>
              </a:ext>
            </a:extLst>
          </p:cNvPr>
          <p:cNvSpPr>
            <a:spLocks noGrp="1"/>
          </p:cNvSpPr>
          <p:nvPr>
            <p:ph idx="1"/>
          </p:nvPr>
        </p:nvSpPr>
        <p:spPr/>
        <p:txBody>
          <a:bodyPr/>
          <a:lstStyle/>
          <a:p>
            <a:r>
              <a:rPr lang="en-GB" sz="2600" dirty="0"/>
              <a:t>Team currently in the field for sessions 9 at </a:t>
            </a:r>
            <a:r>
              <a:rPr lang="en-GB" sz="2600" dirty="0" err="1"/>
              <a:t>Lalehun</a:t>
            </a:r>
            <a:r>
              <a:rPr lang="en-GB" sz="2600" dirty="0"/>
              <a:t> and </a:t>
            </a:r>
            <a:r>
              <a:rPr lang="en-GB" sz="2600" dirty="0" err="1"/>
              <a:t>Seilama</a:t>
            </a:r>
            <a:r>
              <a:rPr lang="en-GB" sz="2600" dirty="0"/>
              <a:t> and 7 at </a:t>
            </a:r>
            <a:r>
              <a:rPr lang="en-GB" sz="2600" dirty="0" err="1"/>
              <a:t>Lambayama</a:t>
            </a:r>
            <a:r>
              <a:rPr lang="en-GB" sz="2600" dirty="0"/>
              <a:t> and </a:t>
            </a:r>
            <a:r>
              <a:rPr lang="en-GB" sz="2600" dirty="0" err="1"/>
              <a:t>Baiama</a:t>
            </a:r>
            <a:r>
              <a:rPr lang="en-GB" sz="2600" dirty="0"/>
              <a:t>.</a:t>
            </a:r>
          </a:p>
          <a:p>
            <a:r>
              <a:rPr lang="en-GB" sz="2600" dirty="0"/>
              <a:t>Will discuss with Rashid but most likely the final trapping session. </a:t>
            </a:r>
          </a:p>
          <a:p>
            <a:r>
              <a:rPr lang="en-GB" sz="2600" dirty="0"/>
              <a:t>Awaiting finalised data on trapping for this and previous visit but will be able to collect it all before I leave.</a:t>
            </a:r>
          </a:p>
          <a:p>
            <a:pPr marL="0" indent="0">
              <a:buNone/>
            </a:pPr>
            <a:endParaRPr lang="en-GB" sz="1600" dirty="0"/>
          </a:p>
          <a:p>
            <a:endParaRPr lang="en-GB" dirty="0"/>
          </a:p>
        </p:txBody>
      </p:sp>
    </p:spTree>
    <p:extLst>
      <p:ext uri="{BB962C8B-B14F-4D97-AF65-F5344CB8AC3E}">
        <p14:creationId xmlns:p14="http://schemas.microsoft.com/office/powerpoint/2010/main" val="3168344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31B70-34B9-1663-7485-16F77B7FD123}"/>
              </a:ext>
            </a:extLst>
          </p:cNvPr>
          <p:cNvSpPr>
            <a:spLocks noGrp="1"/>
          </p:cNvSpPr>
          <p:nvPr>
            <p:ph type="title"/>
          </p:nvPr>
        </p:nvSpPr>
        <p:spPr/>
        <p:txBody>
          <a:bodyPr/>
          <a:lstStyle/>
          <a:p>
            <a:r>
              <a:rPr lang="en-GB" dirty="0"/>
              <a:t>Lab work</a:t>
            </a:r>
          </a:p>
        </p:txBody>
      </p:sp>
      <p:sp>
        <p:nvSpPr>
          <p:cNvPr id="3" name="Content Placeholder 2">
            <a:extLst>
              <a:ext uri="{FF2B5EF4-FFF2-40B4-BE49-F238E27FC236}">
                <a16:creationId xmlns:a16="http://schemas.microsoft.com/office/drawing/2014/main" id="{F6622B3F-E41E-AA5D-538C-E964C3B8F386}"/>
              </a:ext>
            </a:extLst>
          </p:cNvPr>
          <p:cNvSpPr>
            <a:spLocks noGrp="1"/>
          </p:cNvSpPr>
          <p:nvPr>
            <p:ph idx="1"/>
          </p:nvPr>
        </p:nvSpPr>
        <p:spPr/>
        <p:txBody>
          <a:bodyPr>
            <a:normAutofit lnSpcReduction="10000"/>
          </a:bodyPr>
          <a:lstStyle/>
          <a:p>
            <a:r>
              <a:rPr lang="en-GB" sz="2200" dirty="0"/>
              <a:t>PCR reagents </a:t>
            </a:r>
            <a:r>
              <a:rPr lang="en-GB" sz="2200" dirty="0" err="1"/>
              <a:t>en</a:t>
            </a:r>
            <a:r>
              <a:rPr lang="en-GB" sz="2200" dirty="0"/>
              <a:t> route, sufficient material to complete DNA extraction and amplification of all expected rodents.</a:t>
            </a:r>
          </a:p>
          <a:p>
            <a:r>
              <a:rPr lang="en-GB" sz="2200" dirty="0"/>
              <a:t>Sequencing has been paid for and samples will be sent in batches to ensure that sequences that fail can be re-run.</a:t>
            </a:r>
          </a:p>
          <a:p>
            <a:r>
              <a:rPr lang="en-GB" sz="2200" dirty="0"/>
              <a:t>Plan for all sequences to be completed by May.</a:t>
            </a:r>
          </a:p>
          <a:p>
            <a:r>
              <a:rPr lang="en-GB" sz="2200" dirty="0"/>
              <a:t>The final analysis for chapter 3 will then be run on this data but I do not expect any substantial changes.</a:t>
            </a:r>
          </a:p>
          <a:p>
            <a:r>
              <a:rPr lang="en-GB" sz="2200" dirty="0"/>
              <a:t>We have purchased ELISA plates to complete the antibody testing of all available samples. The frozen reagents have been shipped. Chilled reagents are still in the UK, I have received a quote from </a:t>
            </a:r>
            <a:r>
              <a:rPr lang="en-GB" sz="2200" dirty="0" err="1"/>
              <a:t>Biocare</a:t>
            </a:r>
            <a:r>
              <a:rPr lang="en-GB" sz="2200" dirty="0"/>
              <a:t> for £3,500, Debby is checking with her team whether they have a shipment going out soon.</a:t>
            </a:r>
          </a:p>
          <a:p>
            <a:r>
              <a:rPr lang="en-GB" sz="2200" dirty="0"/>
              <a:t>Ideally ELISA will be completed around similar dates, but is quick to run and so as long as arrives by end of April should be ok.</a:t>
            </a:r>
          </a:p>
          <a:p>
            <a:endParaRPr lang="en-GB" dirty="0"/>
          </a:p>
        </p:txBody>
      </p:sp>
    </p:spTree>
    <p:extLst>
      <p:ext uri="{BB962C8B-B14F-4D97-AF65-F5344CB8AC3E}">
        <p14:creationId xmlns:p14="http://schemas.microsoft.com/office/powerpoint/2010/main" val="2703432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13CBF-9D2A-9B0C-814E-3AE037614FD6}"/>
              </a:ext>
            </a:extLst>
          </p:cNvPr>
          <p:cNvSpPr>
            <a:spLocks noGrp="1"/>
          </p:cNvSpPr>
          <p:nvPr>
            <p:ph type="title"/>
          </p:nvPr>
        </p:nvSpPr>
        <p:spPr/>
        <p:txBody>
          <a:bodyPr/>
          <a:lstStyle/>
          <a:p>
            <a:r>
              <a:rPr lang="en-GB" dirty="0"/>
              <a:t>PhD Progress:</a:t>
            </a:r>
          </a:p>
        </p:txBody>
      </p:sp>
      <p:sp>
        <p:nvSpPr>
          <p:cNvPr id="3" name="Content Placeholder 2">
            <a:extLst>
              <a:ext uri="{FF2B5EF4-FFF2-40B4-BE49-F238E27FC236}">
                <a16:creationId xmlns:a16="http://schemas.microsoft.com/office/drawing/2014/main" id="{A7ED25FD-3005-51D1-77F5-AE1DA5528D54}"/>
              </a:ext>
            </a:extLst>
          </p:cNvPr>
          <p:cNvSpPr>
            <a:spLocks noGrp="1"/>
          </p:cNvSpPr>
          <p:nvPr>
            <p:ph idx="1"/>
          </p:nvPr>
        </p:nvSpPr>
        <p:spPr/>
        <p:txBody>
          <a:bodyPr/>
          <a:lstStyle/>
          <a:p>
            <a:r>
              <a:rPr lang="en-GB" dirty="0"/>
              <a:t>Richard has submitted the examiner forms to the RVC</a:t>
            </a:r>
          </a:p>
          <a:p>
            <a:r>
              <a:rPr lang="en-GB" dirty="0"/>
              <a:t>Current plan is for submission around July, scope to be pushed back as funding extends until September</a:t>
            </a:r>
          </a:p>
        </p:txBody>
      </p:sp>
    </p:spTree>
    <p:extLst>
      <p:ext uri="{BB962C8B-B14F-4D97-AF65-F5344CB8AC3E}">
        <p14:creationId xmlns:p14="http://schemas.microsoft.com/office/powerpoint/2010/main" val="2945590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4455-BB4C-B04D-960C-F032F91392D5}"/>
              </a:ext>
            </a:extLst>
          </p:cNvPr>
          <p:cNvSpPr>
            <a:spLocks noGrp="1"/>
          </p:cNvSpPr>
          <p:nvPr>
            <p:ph type="title"/>
          </p:nvPr>
        </p:nvSpPr>
        <p:spPr/>
        <p:txBody>
          <a:bodyPr/>
          <a:lstStyle/>
          <a:p>
            <a:r>
              <a:rPr lang="en-GB" dirty="0"/>
              <a:t>Chapter 2</a:t>
            </a:r>
          </a:p>
        </p:txBody>
      </p:sp>
      <p:sp>
        <p:nvSpPr>
          <p:cNvPr id="3" name="Content Placeholder 2">
            <a:extLst>
              <a:ext uri="{FF2B5EF4-FFF2-40B4-BE49-F238E27FC236}">
                <a16:creationId xmlns:a16="http://schemas.microsoft.com/office/drawing/2014/main" id="{64F14B8E-6C3C-A346-9C78-44847515A4C4}"/>
              </a:ext>
            </a:extLst>
          </p:cNvPr>
          <p:cNvSpPr>
            <a:spLocks noGrp="1"/>
          </p:cNvSpPr>
          <p:nvPr>
            <p:ph idx="1"/>
          </p:nvPr>
        </p:nvSpPr>
        <p:spPr/>
        <p:txBody>
          <a:bodyPr>
            <a:normAutofit/>
          </a:bodyPr>
          <a:lstStyle/>
          <a:p>
            <a:r>
              <a:rPr lang="en-GB" sz="2400" dirty="0"/>
              <a:t>Published at PLOS NTD</a:t>
            </a:r>
          </a:p>
          <a:p>
            <a:r>
              <a:rPr lang="en-GB" sz="2400" dirty="0"/>
              <a:t>Proofs submitted</a:t>
            </a:r>
          </a:p>
          <a:p>
            <a:r>
              <a:rPr lang="en-GB" sz="2400" dirty="0"/>
              <a:t>Will submit the underlying data to GBIF for inclusion in their repository, they also have a journal so an additional publication can arise from this work, should be no article charges.</a:t>
            </a:r>
          </a:p>
        </p:txBody>
      </p:sp>
    </p:spTree>
    <p:extLst>
      <p:ext uri="{BB962C8B-B14F-4D97-AF65-F5344CB8AC3E}">
        <p14:creationId xmlns:p14="http://schemas.microsoft.com/office/powerpoint/2010/main" val="199112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9046-829F-1B43-A28C-6946B42307B5}"/>
              </a:ext>
            </a:extLst>
          </p:cNvPr>
          <p:cNvSpPr>
            <a:spLocks noGrp="1"/>
          </p:cNvSpPr>
          <p:nvPr>
            <p:ph type="title"/>
          </p:nvPr>
        </p:nvSpPr>
        <p:spPr/>
        <p:txBody>
          <a:bodyPr/>
          <a:lstStyle/>
          <a:p>
            <a:r>
              <a:rPr lang="en-GB" dirty="0"/>
              <a:t>Chapter 3</a:t>
            </a:r>
          </a:p>
        </p:txBody>
      </p:sp>
      <p:sp>
        <p:nvSpPr>
          <p:cNvPr id="3" name="Content Placeholder 2">
            <a:extLst>
              <a:ext uri="{FF2B5EF4-FFF2-40B4-BE49-F238E27FC236}">
                <a16:creationId xmlns:a16="http://schemas.microsoft.com/office/drawing/2014/main" id="{4C2CE4B8-E9EE-BE46-BEFB-E620C02D1525}"/>
              </a:ext>
            </a:extLst>
          </p:cNvPr>
          <p:cNvSpPr>
            <a:spLocks noGrp="1"/>
          </p:cNvSpPr>
          <p:nvPr>
            <p:ph idx="1"/>
          </p:nvPr>
        </p:nvSpPr>
        <p:spPr/>
        <p:txBody>
          <a:bodyPr>
            <a:normAutofit lnSpcReduction="10000"/>
          </a:bodyPr>
          <a:lstStyle/>
          <a:p>
            <a:r>
              <a:rPr lang="en-GB" dirty="0"/>
              <a:t>Final draft shared in January</a:t>
            </a:r>
          </a:p>
          <a:p>
            <a:r>
              <a:rPr lang="en-GB" dirty="0"/>
              <a:t>Feed in final rodent data and finalise manuscript around April/May</a:t>
            </a:r>
          </a:p>
          <a:p>
            <a:endParaRPr lang="en-GB" dirty="0"/>
          </a:p>
          <a:p>
            <a:r>
              <a:rPr lang="en-US" dirty="0">
                <a:effectLst/>
                <a:ea typeface="Cambria" panose="02040503050406030204" pitchFamily="18" charset="0"/>
                <a:cs typeface="Times New Roman" panose="02020603050405020304" pitchFamily="18" charset="0"/>
              </a:rPr>
              <a:t>First, what is the diversity of rodent communities in varied </a:t>
            </a:r>
            <a:r>
              <a:rPr lang="en-US" dirty="0" err="1">
                <a:effectLst/>
                <a:ea typeface="Cambria" panose="02040503050406030204" pitchFamily="18" charset="0"/>
                <a:cs typeface="Times New Roman" panose="02020603050405020304" pitchFamily="18" charset="0"/>
              </a:rPr>
              <a:t>landuse</a:t>
            </a:r>
            <a:r>
              <a:rPr lang="en-US" dirty="0">
                <a:effectLst/>
                <a:ea typeface="Cambria" panose="02040503050406030204" pitchFamily="18" charset="0"/>
                <a:cs typeface="Times New Roman" panose="02020603050405020304" pitchFamily="18" charset="0"/>
              </a:rPr>
              <a:t> types in Eastern Sierra Leone? </a:t>
            </a:r>
          </a:p>
          <a:p>
            <a:r>
              <a:rPr lang="en-US" dirty="0">
                <a:effectLst/>
                <a:ea typeface="Cambria" panose="02040503050406030204" pitchFamily="18" charset="0"/>
                <a:cs typeface="Times New Roman" panose="02020603050405020304" pitchFamily="18" charset="0"/>
              </a:rPr>
              <a:t>Second, how do patterns of </a:t>
            </a:r>
            <a:r>
              <a:rPr lang="en-US" dirty="0" err="1">
                <a:effectLst/>
                <a:ea typeface="Cambria" panose="02040503050406030204" pitchFamily="18" charset="0"/>
                <a:cs typeface="Times New Roman" panose="02020603050405020304" pitchFamily="18" charset="0"/>
              </a:rPr>
              <a:t>landuse</a:t>
            </a:r>
            <a:r>
              <a:rPr lang="en-US" dirty="0">
                <a:effectLst/>
                <a:ea typeface="Cambria" panose="02040503050406030204" pitchFamily="18" charset="0"/>
                <a:cs typeface="Times New Roman" panose="02020603050405020304" pitchFamily="18" charset="0"/>
              </a:rPr>
              <a:t> affect the occupancy of </a:t>
            </a:r>
            <a:r>
              <a:rPr lang="en-US" i="1" dirty="0">
                <a:effectLst/>
                <a:ea typeface="Cambria" panose="02040503050406030204" pitchFamily="18" charset="0"/>
                <a:cs typeface="Times New Roman" panose="02020603050405020304" pitchFamily="18" charset="0"/>
              </a:rPr>
              <a:t>M. </a:t>
            </a:r>
            <a:r>
              <a:rPr lang="en-US" i="1" dirty="0" err="1">
                <a:effectLst/>
                <a:ea typeface="Cambria" panose="02040503050406030204" pitchFamily="18" charset="0"/>
                <a:cs typeface="Times New Roman" panose="02020603050405020304" pitchFamily="18" charset="0"/>
              </a:rPr>
              <a:t>natalensis</a:t>
            </a:r>
            <a:r>
              <a:rPr lang="en-US" dirty="0">
                <a:effectLst/>
                <a:ea typeface="Cambria" panose="02040503050406030204" pitchFamily="18" charset="0"/>
                <a:cs typeface="Times New Roman" panose="02020603050405020304" pitchFamily="18" charset="0"/>
              </a:rPr>
              <a:t> and other sympatric rodents?</a:t>
            </a:r>
          </a:p>
          <a:p>
            <a:r>
              <a:rPr lang="en-US" dirty="0">
                <a:effectLst/>
                <a:ea typeface="Cambria" panose="02040503050406030204" pitchFamily="18" charset="0"/>
                <a:cs typeface="Times New Roman" panose="02020603050405020304" pitchFamily="18" charset="0"/>
              </a:rPr>
              <a:t>Third, is there evidence that the local spatial distribution of </a:t>
            </a:r>
            <a:r>
              <a:rPr lang="en-US" i="1" dirty="0">
                <a:effectLst/>
                <a:ea typeface="Cambria" panose="02040503050406030204" pitchFamily="18" charset="0"/>
                <a:cs typeface="Times New Roman" panose="02020603050405020304" pitchFamily="18" charset="0"/>
              </a:rPr>
              <a:t>M. </a:t>
            </a:r>
            <a:r>
              <a:rPr lang="en-US" i="1" dirty="0" err="1">
                <a:effectLst/>
                <a:ea typeface="Cambria" panose="02040503050406030204" pitchFamily="18" charset="0"/>
                <a:cs typeface="Times New Roman" panose="02020603050405020304" pitchFamily="18" charset="0"/>
              </a:rPr>
              <a:t>natalensis</a:t>
            </a:r>
            <a:r>
              <a:rPr lang="en-US" dirty="0">
                <a:effectLst/>
                <a:ea typeface="Cambria" panose="02040503050406030204" pitchFamily="18" charset="0"/>
                <a:cs typeface="Times New Roman" panose="02020603050405020304" pitchFamily="18" charset="0"/>
              </a:rPr>
              <a:t> is regulated by biotic interactions with co-occurring species? </a:t>
            </a:r>
            <a:endParaRPr lang="en-GB" dirty="0"/>
          </a:p>
          <a:p>
            <a:endParaRPr lang="en-GB" dirty="0"/>
          </a:p>
        </p:txBody>
      </p:sp>
    </p:spTree>
    <p:extLst>
      <p:ext uri="{BB962C8B-B14F-4D97-AF65-F5344CB8AC3E}">
        <p14:creationId xmlns:p14="http://schemas.microsoft.com/office/powerpoint/2010/main" val="1604822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2EE06-EBE7-783D-3986-3A52E7953A3D}"/>
              </a:ext>
            </a:extLst>
          </p:cNvPr>
          <p:cNvSpPr>
            <a:spLocks noGrp="1"/>
          </p:cNvSpPr>
          <p:nvPr>
            <p:ph type="title"/>
          </p:nvPr>
        </p:nvSpPr>
        <p:spPr/>
        <p:txBody>
          <a:bodyPr/>
          <a:lstStyle/>
          <a:p>
            <a:r>
              <a:rPr lang="en-GB" dirty="0"/>
              <a:t>Chapter 3 – Results (1)</a:t>
            </a:r>
          </a:p>
        </p:txBody>
      </p:sp>
      <p:pic>
        <p:nvPicPr>
          <p:cNvPr id="4" name="Picture" descr="Figure 2. Detection rate of rodent species in land use type. The detection rate per 1000 TN and the number of detections of each rodent species in the three land use types across all four village study sites are shown. Landuse category is shown on the x-axis, with species name on the y-axis. The plots are panelled by village study site. The three rural village study sites are Baiama, Lalehun and Seilama, the single peri-urban village study site is Lambayama. The absolute number of detections of each species in each landuse type in each village is shown in the label. The colour of the tile corresponds to the detection rate per 1,000 trap nights. Mastomys natalensis was detected at relatively high rates in the village landuse type from all study villages, although at a lower rate in Lambayama where M. musculus was detected at the highest rate. Rattus rattus was detected in the village and agricultural landuse type at all study villages, although at a greater rate in the village landuse type. Rodent species that were not detected in village land use types were generally less frequently detected throughout the study (i.e., Lemniscomys spp., Malacomys spp. and M. minutoides)">
            <a:extLst>
              <a:ext uri="{FF2B5EF4-FFF2-40B4-BE49-F238E27FC236}">
                <a16:creationId xmlns:a16="http://schemas.microsoft.com/office/drawing/2014/main" id="{1627E746-1880-778D-DDDD-3C82CE18C840}"/>
              </a:ext>
            </a:extLst>
          </p:cNvPr>
          <p:cNvPicPr/>
          <p:nvPr/>
        </p:nvPicPr>
        <p:blipFill>
          <a:blip r:embed="rId2"/>
          <a:stretch>
            <a:fillRect/>
          </a:stretch>
        </p:blipFill>
        <p:spPr bwMode="auto">
          <a:xfrm>
            <a:off x="1405172" y="1541104"/>
            <a:ext cx="9381656" cy="5078637"/>
          </a:xfrm>
          <a:prstGeom prst="rect">
            <a:avLst/>
          </a:prstGeom>
          <a:noFill/>
          <a:ln w="9525">
            <a:noFill/>
            <a:headEnd/>
            <a:tailEnd/>
          </a:ln>
        </p:spPr>
      </p:pic>
    </p:spTree>
    <p:extLst>
      <p:ext uri="{BB962C8B-B14F-4D97-AF65-F5344CB8AC3E}">
        <p14:creationId xmlns:p14="http://schemas.microsoft.com/office/powerpoint/2010/main" val="2010080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3762</TotalTime>
  <Words>1092</Words>
  <Application>Microsoft Macintosh PowerPoint</Application>
  <PresentationFormat>Widescreen</PresentationFormat>
  <Paragraphs>71</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Supervisor update: Month 30</vt:lpstr>
      <vt:lpstr>Meeting plan</vt:lpstr>
      <vt:lpstr>PowerPoint Presentation</vt:lpstr>
      <vt:lpstr>Rodent trapping</vt:lpstr>
      <vt:lpstr>Lab work</vt:lpstr>
      <vt:lpstr>PhD Progress:</vt:lpstr>
      <vt:lpstr>Chapter 2</vt:lpstr>
      <vt:lpstr>Chapter 3</vt:lpstr>
      <vt:lpstr>Chapter 3 – Results (1)</vt:lpstr>
      <vt:lpstr>Chapter 3 – Results (2)</vt:lpstr>
      <vt:lpstr>Chapter 3 – Results (3)</vt:lpstr>
      <vt:lpstr>Chapter 4</vt:lpstr>
      <vt:lpstr>Chapter 4</vt:lpstr>
      <vt:lpstr>Immediate next steps</vt:lpstr>
      <vt:lpstr>Thesis Research Questions</vt:lpstr>
      <vt:lpstr>Thesis aims</vt:lpstr>
      <vt:lpstr>Potential issues and mitigations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Simons</dc:creator>
  <cp:lastModifiedBy>David Simons</cp:lastModifiedBy>
  <cp:revision>14</cp:revision>
  <dcterms:created xsi:type="dcterms:W3CDTF">2022-04-01T11:00:40Z</dcterms:created>
  <dcterms:modified xsi:type="dcterms:W3CDTF">2023-02-07T15:20:01Z</dcterms:modified>
</cp:coreProperties>
</file>

<file path=docProps/thumbnail.jpeg>
</file>